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sv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sv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svg"/><Relationship Id="rId18" Type="http://schemas.openxmlformats.org/officeDocument/2006/relationships/image" Target="../media/image-7-18.png"/><Relationship Id="rId19" Type="http://schemas.openxmlformats.org/officeDocument/2006/relationships/slideLayout" Target="../slideLayouts/slideLayout8.xml"/><Relationship Id="rId2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Dashboard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 livestock data visualization and comprehensive metrics summary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0290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80190" y="3277076"/>
            <a:ext cx="295608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Dashboard Effectiveness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80190" y="3765947"/>
            <a:ext cx="35706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livestock data visualization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6280190" y="4369832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slicers for dynamic filtering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280190" y="4701540"/>
            <a:ext cx="35706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Multi-dimensional insights: temporal, categorical, regional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280190" y="5305425"/>
            <a:ext cx="35706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Clear visual hierarchy supports quick interpretation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0273546" y="3277076"/>
            <a:ext cx="33924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Enhancement Opportunities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273546" y="3765947"/>
            <a:ext cx="35706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Drill-through capabilities for detailed analysis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10273546" y="4369832"/>
            <a:ext cx="35706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 tooltips for contextual information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10273546" y="4973717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filtering for complex queries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10273546" y="5305425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Export functionality for reporting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0887" y="514350"/>
            <a:ext cx="3038832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Dashboard Overview</a:t>
            </a:r>
            <a:endParaRPr lang="en-US" sz="2350" dirty="0"/>
          </a:p>
        </p:txBody>
      </p:sp>
      <p:sp>
        <p:nvSpPr>
          <p:cNvPr id="4" name="Shape 1"/>
          <p:cNvSpPr/>
          <p:nvPr/>
        </p:nvSpPr>
        <p:spPr>
          <a:xfrm>
            <a:off x="6140887" y="1076444"/>
            <a:ext cx="3856792" cy="894517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262330" y="1197888"/>
            <a:ext cx="1519357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Multiple Chart Types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6262330" y="1460659"/>
            <a:ext cx="3613904" cy="388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Line, pie, and donut charts displaying comprehensive livestock metrics across time periods</a:t>
            </a:r>
            <a:endParaRPr lang="en-US" sz="950" dirty="0"/>
          </a:p>
        </p:txBody>
      </p:sp>
      <p:sp>
        <p:nvSpPr>
          <p:cNvPr id="7" name="Shape 4"/>
          <p:cNvSpPr/>
          <p:nvPr/>
        </p:nvSpPr>
        <p:spPr>
          <a:xfrm>
            <a:off x="10119122" y="1076444"/>
            <a:ext cx="3856792" cy="894517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0240566" y="1197888"/>
            <a:ext cx="1519357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Dimensions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10240566" y="1460659"/>
            <a:ext cx="3613904" cy="388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Unit, Category, Country, Value Footnotes for multi-dimensional analysis and insights</a:t>
            </a:r>
            <a:endParaRPr lang="en-US" sz="950" dirty="0"/>
          </a:p>
        </p:txBody>
      </p:sp>
      <p:sp>
        <p:nvSpPr>
          <p:cNvPr id="10" name="Shape 7"/>
          <p:cNvSpPr/>
          <p:nvPr/>
        </p:nvSpPr>
        <p:spPr>
          <a:xfrm>
            <a:off x="6140887" y="2092404"/>
            <a:ext cx="7835027" cy="700088"/>
          </a:xfrm>
          <a:prstGeom prst="roundRect">
            <a:avLst>
              <a:gd name="adj" fmla="val 2604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6262330" y="2213848"/>
            <a:ext cx="1519357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Segmentation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6262330" y="2476619"/>
            <a:ext cx="7592139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filtering across regions and livestock categories for targeted analysis</a:t>
            </a:r>
            <a:endParaRPr lang="en-US" sz="9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887" y="2929176"/>
            <a:ext cx="3190756" cy="47860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9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719757"/>
            <a:ext cx="614898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Dashboard View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5611416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 visualization of livestock data across multiple dimensions and time periods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429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8220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Line Chart Insights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793790" y="4211479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Trend Analysis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93790" y="4635222"/>
            <a:ext cx="76817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Tracks value changes across measurement units over time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793790" y="4922520"/>
            <a:ext cx="76817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Footnotes categorize data reliability and source types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93790" y="5209818"/>
            <a:ext cx="76817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Year-over-year patterns reveal growth or decline trajectories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93790" y="5497116"/>
            <a:ext cx="76817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Identifies seasonal variations and cyclical patterns in livestock populations</a:t>
            </a:r>
            <a:endParaRPr lang="en-US" sz="11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772" y="4229933"/>
            <a:ext cx="2294453" cy="22944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4601"/>
            <a:ext cx="3632121" cy="453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Pie Chart Insights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782241" y="1359098"/>
            <a:ext cx="4258389" cy="1650444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</p:sp>
      <p:sp>
        <p:nvSpPr>
          <p:cNvPr id="4" name="Shape 2"/>
          <p:cNvSpPr/>
          <p:nvPr/>
        </p:nvSpPr>
        <p:spPr>
          <a:xfrm>
            <a:off x="927497" y="1504355"/>
            <a:ext cx="435769" cy="435769"/>
          </a:xfrm>
          <a:prstGeom prst="roundRect">
            <a:avLst>
              <a:gd name="adj" fmla="val 20981496"/>
            </a:avLst>
          </a:prstGeom>
          <a:solidFill>
            <a:srgbClr val="F5F547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47274" y="1624132"/>
            <a:ext cx="196096" cy="19609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27497" y="2085380"/>
            <a:ext cx="1816060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Unit Distribution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927497" y="2399467"/>
            <a:ext cx="3967877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Visualizes proportional breakdown by measurement unit for clear comparison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5185886" y="1359098"/>
            <a:ext cx="4258508" cy="1650444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</p:sp>
      <p:sp>
        <p:nvSpPr>
          <p:cNvPr id="9" name="Shape 6"/>
          <p:cNvSpPr/>
          <p:nvPr/>
        </p:nvSpPr>
        <p:spPr>
          <a:xfrm>
            <a:off x="5331143" y="1504355"/>
            <a:ext cx="435769" cy="435769"/>
          </a:xfrm>
          <a:prstGeom prst="roundRect">
            <a:avLst>
              <a:gd name="adj" fmla="val 20981496"/>
            </a:avLst>
          </a:prstGeom>
          <a:solidFill>
            <a:srgbClr val="F5F547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0919" y="1624132"/>
            <a:ext cx="196096" cy="19609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31143" y="2085380"/>
            <a:ext cx="1816060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Contributors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5331143" y="2399467"/>
            <a:ext cx="3967996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Identifies dominant categories at a glance for quick decision-making</a:t>
            </a:r>
            <a:endParaRPr lang="en-US" sz="1100" dirty="0"/>
          </a:p>
        </p:txBody>
      </p:sp>
      <p:sp>
        <p:nvSpPr>
          <p:cNvPr id="13" name="Shape 9"/>
          <p:cNvSpPr/>
          <p:nvPr/>
        </p:nvSpPr>
        <p:spPr>
          <a:xfrm>
            <a:off x="9589651" y="1359098"/>
            <a:ext cx="4258389" cy="1650444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</p:sp>
      <p:sp>
        <p:nvSpPr>
          <p:cNvPr id="14" name="Shape 10"/>
          <p:cNvSpPr/>
          <p:nvPr/>
        </p:nvSpPr>
        <p:spPr>
          <a:xfrm>
            <a:off x="9734907" y="1504355"/>
            <a:ext cx="435769" cy="435769"/>
          </a:xfrm>
          <a:prstGeom prst="roundRect">
            <a:avLst>
              <a:gd name="adj" fmla="val 20981496"/>
            </a:avLst>
          </a:prstGeom>
          <a:solidFill>
            <a:srgbClr val="F5F547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54684" y="1624132"/>
            <a:ext cx="196096" cy="19609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734907" y="2085380"/>
            <a:ext cx="1816060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Quick Comparison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9734907" y="2399467"/>
            <a:ext cx="3967877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instant proportion assessment across all data segments</a:t>
            </a:r>
            <a:endParaRPr lang="en-US" sz="11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861" y="3269099"/>
            <a:ext cx="4272677" cy="4272677"/>
          </a:xfrm>
          <a:prstGeom prst="rect">
            <a:avLst/>
          </a:prstGeom>
        </p:spPr>
      </p:pic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8743" y="3269099"/>
            <a:ext cx="4272796" cy="4272796"/>
          </a:xfrm>
          <a:prstGeom prst="rect">
            <a:avLst/>
          </a:prstGeom>
        </p:spPr>
      </p:pic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7743" y="3269099"/>
            <a:ext cx="4272796" cy="42727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0536" y="388739"/>
            <a:ext cx="2484358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Country-Based Analysis</a:t>
            </a:r>
            <a:endParaRPr lang="en-US" sz="1750" dirty="0"/>
          </a:p>
        </p:txBody>
      </p:sp>
      <p:sp>
        <p:nvSpPr>
          <p:cNvPr id="4" name="Shape 1"/>
          <p:cNvSpPr/>
          <p:nvPr/>
        </p:nvSpPr>
        <p:spPr>
          <a:xfrm>
            <a:off x="480536" y="935236"/>
            <a:ext cx="8182928" cy="655558"/>
          </a:xfrm>
          <a:prstGeom prst="roundRect">
            <a:avLst>
              <a:gd name="adj" fmla="val 5579"/>
            </a:avLst>
          </a:prstGeom>
          <a:solidFill>
            <a:srgbClr val="1F1F1F"/>
          </a:solidFill>
          <a:ln/>
        </p:spPr>
      </p:sp>
      <p:sp>
        <p:nvSpPr>
          <p:cNvPr id="5" name="Shape 2"/>
          <p:cNvSpPr/>
          <p:nvPr/>
        </p:nvSpPr>
        <p:spPr>
          <a:xfrm>
            <a:off x="480536" y="927616"/>
            <a:ext cx="8182928" cy="30480"/>
          </a:xfrm>
          <a:prstGeom prst="roundRect">
            <a:avLst>
              <a:gd name="adj" fmla="val 43921"/>
            </a:avLst>
          </a:prstGeom>
          <a:solidFill>
            <a:srgbClr val="F5F547"/>
          </a:solidFill>
          <a:ln/>
        </p:spPr>
      </p:sp>
      <p:sp>
        <p:nvSpPr>
          <p:cNvPr id="6" name="Shape 3"/>
          <p:cNvSpPr/>
          <p:nvPr/>
        </p:nvSpPr>
        <p:spPr>
          <a:xfrm>
            <a:off x="4438174" y="801410"/>
            <a:ext cx="267653" cy="267653"/>
          </a:xfrm>
          <a:prstGeom prst="roundRect">
            <a:avLst>
              <a:gd name="adj" fmla="val 341636"/>
            </a:avLst>
          </a:prstGeom>
          <a:solidFill>
            <a:srgbClr val="F5F547"/>
          </a:solidFill>
          <a:ln/>
        </p:spPr>
      </p:sp>
      <p:sp>
        <p:nvSpPr>
          <p:cNvPr id="7" name="Text 4"/>
          <p:cNvSpPr/>
          <p:nvPr/>
        </p:nvSpPr>
        <p:spPr>
          <a:xfrm>
            <a:off x="4518422" y="868323"/>
            <a:ext cx="107037" cy="133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800" dirty="0"/>
          </a:p>
        </p:txBody>
      </p:sp>
      <p:sp>
        <p:nvSpPr>
          <p:cNvPr id="8" name="Text 5"/>
          <p:cNvSpPr/>
          <p:nvPr/>
        </p:nvSpPr>
        <p:spPr>
          <a:xfrm>
            <a:off x="577334" y="1158240"/>
            <a:ext cx="1115497" cy="139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Afghanistan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577334" y="1351121"/>
            <a:ext cx="798933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Regional livestock values by element and unit measurements</a:t>
            </a:r>
            <a:endParaRPr lang="en-US" sz="700" dirty="0"/>
          </a:p>
        </p:txBody>
      </p:sp>
      <p:sp>
        <p:nvSpPr>
          <p:cNvPr id="10" name="Shape 7"/>
          <p:cNvSpPr/>
          <p:nvPr/>
        </p:nvSpPr>
        <p:spPr>
          <a:xfrm>
            <a:off x="480536" y="1813798"/>
            <a:ext cx="8182928" cy="655558"/>
          </a:xfrm>
          <a:prstGeom prst="roundRect">
            <a:avLst>
              <a:gd name="adj" fmla="val 5579"/>
            </a:avLst>
          </a:prstGeom>
          <a:solidFill>
            <a:srgbClr val="1F1F1F"/>
          </a:solidFill>
          <a:ln/>
        </p:spPr>
      </p:sp>
      <p:sp>
        <p:nvSpPr>
          <p:cNvPr id="11" name="Shape 8"/>
          <p:cNvSpPr/>
          <p:nvPr/>
        </p:nvSpPr>
        <p:spPr>
          <a:xfrm>
            <a:off x="480536" y="1806178"/>
            <a:ext cx="8182928" cy="30480"/>
          </a:xfrm>
          <a:prstGeom prst="roundRect">
            <a:avLst>
              <a:gd name="adj" fmla="val 43921"/>
            </a:avLst>
          </a:prstGeom>
          <a:solidFill>
            <a:srgbClr val="F5F547"/>
          </a:solidFill>
          <a:ln/>
        </p:spPr>
      </p:sp>
      <p:sp>
        <p:nvSpPr>
          <p:cNvPr id="12" name="Shape 9"/>
          <p:cNvSpPr/>
          <p:nvPr/>
        </p:nvSpPr>
        <p:spPr>
          <a:xfrm>
            <a:off x="4438174" y="1679972"/>
            <a:ext cx="267653" cy="267653"/>
          </a:xfrm>
          <a:prstGeom prst="roundRect">
            <a:avLst>
              <a:gd name="adj" fmla="val 341636"/>
            </a:avLst>
          </a:prstGeom>
          <a:solidFill>
            <a:srgbClr val="F5F547"/>
          </a:solidFill>
          <a:ln/>
        </p:spPr>
      </p:sp>
      <p:sp>
        <p:nvSpPr>
          <p:cNvPr id="13" name="Text 10"/>
          <p:cNvSpPr/>
          <p:nvPr/>
        </p:nvSpPr>
        <p:spPr>
          <a:xfrm>
            <a:off x="4518422" y="1746885"/>
            <a:ext cx="107037" cy="133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800" dirty="0"/>
          </a:p>
        </p:txBody>
      </p:sp>
      <p:sp>
        <p:nvSpPr>
          <p:cNvPr id="14" name="Text 11"/>
          <p:cNvSpPr/>
          <p:nvPr/>
        </p:nvSpPr>
        <p:spPr>
          <a:xfrm>
            <a:off x="577334" y="2036802"/>
            <a:ext cx="1115497" cy="139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Albania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577334" y="2229683"/>
            <a:ext cx="798933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Cross-country comparison metrics and benchmarking data</a:t>
            </a:r>
            <a:endParaRPr lang="en-US" sz="700" dirty="0"/>
          </a:p>
        </p:txBody>
      </p:sp>
      <p:sp>
        <p:nvSpPr>
          <p:cNvPr id="16" name="Shape 13"/>
          <p:cNvSpPr/>
          <p:nvPr/>
        </p:nvSpPr>
        <p:spPr>
          <a:xfrm>
            <a:off x="480536" y="2692360"/>
            <a:ext cx="8182928" cy="655558"/>
          </a:xfrm>
          <a:prstGeom prst="roundRect">
            <a:avLst>
              <a:gd name="adj" fmla="val 5579"/>
            </a:avLst>
          </a:prstGeom>
          <a:solidFill>
            <a:srgbClr val="1F1F1F"/>
          </a:solidFill>
          <a:ln/>
        </p:spPr>
      </p:sp>
      <p:sp>
        <p:nvSpPr>
          <p:cNvPr id="17" name="Shape 14"/>
          <p:cNvSpPr/>
          <p:nvPr/>
        </p:nvSpPr>
        <p:spPr>
          <a:xfrm>
            <a:off x="480536" y="2684740"/>
            <a:ext cx="8182928" cy="30480"/>
          </a:xfrm>
          <a:prstGeom prst="roundRect">
            <a:avLst>
              <a:gd name="adj" fmla="val 43921"/>
            </a:avLst>
          </a:prstGeom>
          <a:solidFill>
            <a:srgbClr val="F5F547"/>
          </a:solidFill>
          <a:ln/>
        </p:spPr>
      </p:sp>
      <p:sp>
        <p:nvSpPr>
          <p:cNvPr id="18" name="Shape 15"/>
          <p:cNvSpPr/>
          <p:nvPr/>
        </p:nvSpPr>
        <p:spPr>
          <a:xfrm>
            <a:off x="4438174" y="2558534"/>
            <a:ext cx="267653" cy="267653"/>
          </a:xfrm>
          <a:prstGeom prst="roundRect">
            <a:avLst>
              <a:gd name="adj" fmla="val 341636"/>
            </a:avLst>
          </a:prstGeom>
          <a:solidFill>
            <a:srgbClr val="F5F547"/>
          </a:solidFill>
          <a:ln/>
        </p:spPr>
      </p:sp>
      <p:sp>
        <p:nvSpPr>
          <p:cNvPr id="19" name="Text 16"/>
          <p:cNvSpPr/>
          <p:nvPr/>
        </p:nvSpPr>
        <p:spPr>
          <a:xfrm>
            <a:off x="4518422" y="2625447"/>
            <a:ext cx="107037" cy="133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800" dirty="0"/>
          </a:p>
        </p:txBody>
      </p:sp>
      <p:sp>
        <p:nvSpPr>
          <p:cNvPr id="20" name="Text 17"/>
          <p:cNvSpPr/>
          <p:nvPr/>
        </p:nvSpPr>
        <p:spPr>
          <a:xfrm>
            <a:off x="577334" y="2915364"/>
            <a:ext cx="1115497" cy="139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Algeria</a:t>
            </a:r>
            <a:endParaRPr lang="en-US" sz="850" dirty="0"/>
          </a:p>
        </p:txBody>
      </p:sp>
      <p:sp>
        <p:nvSpPr>
          <p:cNvPr id="21" name="Text 18"/>
          <p:cNvSpPr/>
          <p:nvPr/>
        </p:nvSpPr>
        <p:spPr>
          <a:xfrm>
            <a:off x="577334" y="3108246"/>
            <a:ext cx="798933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Geographic distribution patterns and regional trends</a:t>
            </a:r>
            <a:endParaRPr lang="en-US" sz="700" dirty="0"/>
          </a:p>
        </p:txBody>
      </p:sp>
      <p:sp>
        <p:nvSpPr>
          <p:cNvPr id="22" name="Shape 19"/>
          <p:cNvSpPr/>
          <p:nvPr/>
        </p:nvSpPr>
        <p:spPr>
          <a:xfrm>
            <a:off x="480536" y="3570923"/>
            <a:ext cx="8182928" cy="655558"/>
          </a:xfrm>
          <a:prstGeom prst="roundRect">
            <a:avLst>
              <a:gd name="adj" fmla="val 5579"/>
            </a:avLst>
          </a:prstGeom>
          <a:solidFill>
            <a:srgbClr val="1F1F1F"/>
          </a:solidFill>
          <a:ln/>
        </p:spPr>
      </p:sp>
      <p:sp>
        <p:nvSpPr>
          <p:cNvPr id="23" name="Shape 20"/>
          <p:cNvSpPr/>
          <p:nvPr/>
        </p:nvSpPr>
        <p:spPr>
          <a:xfrm>
            <a:off x="480536" y="3563303"/>
            <a:ext cx="8182928" cy="30480"/>
          </a:xfrm>
          <a:prstGeom prst="roundRect">
            <a:avLst>
              <a:gd name="adj" fmla="val 43921"/>
            </a:avLst>
          </a:prstGeom>
          <a:solidFill>
            <a:srgbClr val="F5F547"/>
          </a:solidFill>
          <a:ln/>
        </p:spPr>
      </p:sp>
      <p:sp>
        <p:nvSpPr>
          <p:cNvPr id="24" name="Shape 21"/>
          <p:cNvSpPr/>
          <p:nvPr/>
        </p:nvSpPr>
        <p:spPr>
          <a:xfrm>
            <a:off x="4438174" y="3437096"/>
            <a:ext cx="267653" cy="267653"/>
          </a:xfrm>
          <a:prstGeom prst="roundRect">
            <a:avLst>
              <a:gd name="adj" fmla="val 341636"/>
            </a:avLst>
          </a:prstGeom>
          <a:solidFill>
            <a:srgbClr val="F5F547"/>
          </a:solidFill>
          <a:ln/>
        </p:spPr>
      </p:sp>
      <p:sp>
        <p:nvSpPr>
          <p:cNvPr id="25" name="Text 22"/>
          <p:cNvSpPr/>
          <p:nvPr/>
        </p:nvSpPr>
        <p:spPr>
          <a:xfrm>
            <a:off x="4518422" y="3504009"/>
            <a:ext cx="107037" cy="133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800" dirty="0"/>
          </a:p>
        </p:txBody>
      </p:sp>
      <p:sp>
        <p:nvSpPr>
          <p:cNvPr id="26" name="Text 23"/>
          <p:cNvSpPr/>
          <p:nvPr/>
        </p:nvSpPr>
        <p:spPr>
          <a:xfrm>
            <a:off x="577334" y="3793927"/>
            <a:ext cx="1115497" cy="139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Regional Insights</a:t>
            </a:r>
            <a:endParaRPr lang="en-US" sz="850" dirty="0"/>
          </a:p>
        </p:txBody>
      </p:sp>
      <p:sp>
        <p:nvSpPr>
          <p:cNvPr id="27" name="Text 24"/>
          <p:cNvSpPr/>
          <p:nvPr/>
        </p:nvSpPr>
        <p:spPr>
          <a:xfrm>
            <a:off x="577334" y="3986808"/>
            <a:ext cx="798933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Identifies significant territorial differences in livestock populations and agricultural practices</a:t>
            </a:r>
            <a:endParaRPr lang="en-US" sz="700" dirty="0"/>
          </a:p>
        </p:txBody>
      </p:sp>
      <p:pic>
        <p:nvPicPr>
          <p:cNvPr id="2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36" y="4326850"/>
            <a:ext cx="2342674" cy="35140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7061"/>
            <a:ext cx="4714280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Category-Wise Distribution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200263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Donut chart displays total year values across seven major livestock categories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404229"/>
            <a:ext cx="442198" cy="4421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03061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Cattle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26857"/>
            <a:ext cx="258008" cy="306943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7235" y="2404229"/>
            <a:ext cx="442198" cy="4421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07235" y="303061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Chickens</a:t>
            </a:r>
            <a:endParaRPr lang="en-US" sz="14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7235" y="3426857"/>
            <a:ext cx="258008" cy="306943"/>
          </a:xfrm>
          <a:prstGeom prst="rect">
            <a:avLst/>
          </a:prstGeom>
        </p:spPr>
      </p:pic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028599"/>
            <a:ext cx="442198" cy="44219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93790" y="465498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Goats</a:t>
            </a:r>
            <a:endParaRPr lang="en-US" sz="145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90" y="5051227"/>
            <a:ext cx="258008" cy="306943"/>
          </a:xfrm>
          <a:prstGeom prst="rect">
            <a:avLst/>
          </a:prstGeom>
        </p:spPr>
      </p:pic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07235" y="4028599"/>
            <a:ext cx="442198" cy="442198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7407235" y="465498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Pigs</a:t>
            </a:r>
            <a:endParaRPr lang="en-US" sz="1450" dirty="0"/>
          </a:p>
        </p:txBody>
      </p:sp>
      <p:pic>
        <p:nvPicPr>
          <p:cNvPr id="15" name="Image 7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7235" y="5051227"/>
            <a:ext cx="258008" cy="306943"/>
          </a:xfrm>
          <a:prstGeom prst="rect">
            <a:avLst/>
          </a:prstGeom>
        </p:spPr>
      </p:pic>
      <p:pic>
        <p:nvPicPr>
          <p:cNvPr id="16" name="Image 8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3790" y="5652968"/>
            <a:ext cx="442198" cy="442198"/>
          </a:xfrm>
          <a:prstGeom prst="rect">
            <a:avLst/>
          </a:prstGeom>
        </p:spPr>
      </p:pic>
      <p:sp>
        <p:nvSpPr>
          <p:cNvPr id="17" name="Text 6"/>
          <p:cNvSpPr/>
          <p:nvPr/>
        </p:nvSpPr>
        <p:spPr>
          <a:xfrm>
            <a:off x="793790" y="627935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Sheep</a:t>
            </a:r>
            <a:endParaRPr lang="en-US" sz="1450" dirty="0"/>
          </a:p>
        </p:txBody>
      </p:sp>
      <p:pic>
        <p:nvPicPr>
          <p:cNvPr id="18" name="Image 9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3790" y="6675596"/>
            <a:ext cx="258008" cy="306943"/>
          </a:xfrm>
          <a:prstGeom prst="rect">
            <a:avLst/>
          </a:prstGeom>
        </p:spPr>
      </p:pic>
      <p:pic>
        <p:nvPicPr>
          <p:cNvPr id="19" name="Image 10" descr="preencoded.pn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07235" y="5652968"/>
            <a:ext cx="442198" cy="442198"/>
          </a:xfrm>
          <a:prstGeom prst="rect">
            <a:avLst/>
          </a:prstGeom>
        </p:spPr>
      </p:pic>
      <p:sp>
        <p:nvSpPr>
          <p:cNvPr id="20" name="Text 7"/>
          <p:cNvSpPr/>
          <p:nvPr/>
        </p:nvSpPr>
        <p:spPr>
          <a:xfrm>
            <a:off x="7407235" y="627935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Horses</a:t>
            </a:r>
            <a:endParaRPr lang="en-US" sz="1450" dirty="0"/>
          </a:p>
        </p:txBody>
      </p:sp>
      <p:pic>
        <p:nvPicPr>
          <p:cNvPr id="21" name="Image 11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07235" y="6675596"/>
            <a:ext cx="258008" cy="3069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42780"/>
            <a:ext cx="4943118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Value Footnotes Analysis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93790" y="3029545"/>
            <a:ext cx="3693200" cy="1297900"/>
          </a:xfrm>
          <a:prstGeom prst="roundRect">
            <a:avLst>
              <a:gd name="adj" fmla="val 1966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6671" y="322242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Footnote A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986671" y="3590211"/>
            <a:ext cx="330743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Official aggregated data with full verification and quality assurance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4657011" y="3029545"/>
            <a:ext cx="3693200" cy="1297900"/>
          </a:xfrm>
          <a:prstGeom prst="roundRect">
            <a:avLst>
              <a:gd name="adj" fmla="val 1966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49892" y="322242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Footnote F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849892" y="3590211"/>
            <a:ext cx="330743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FAO estimated or imputed values based on statistical models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793790" y="4497467"/>
            <a:ext cx="7556421" cy="1025723"/>
          </a:xfrm>
          <a:prstGeom prst="roundRect">
            <a:avLst>
              <a:gd name="adj" fmla="val 2488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671" y="469034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Footnote NR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986671" y="5058132"/>
            <a:ext cx="717065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not reported or unavailable from official sources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93790" y="5714524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Donut visualization splits dataset by data reliability and sourcing methodology for transparency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98940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Insights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941189" y="2901910"/>
            <a:ext cx="147399" cy="863798"/>
          </a:xfrm>
          <a:prstGeom prst="roundRect">
            <a:avLst>
              <a:gd name="adj" fmla="val 15004"/>
            </a:avLst>
          </a:prstGeom>
          <a:solidFill>
            <a:srgbClr val="3E3E3E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805113"/>
            <a:ext cx="442198" cy="442198"/>
          </a:xfrm>
          <a:prstGeom prst="roundRect">
            <a:avLst>
              <a:gd name="adj" fmla="val 103393"/>
            </a:avLst>
          </a:prstGeom>
          <a:solidFill>
            <a:srgbClr val="3E3E3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280" y="2915722"/>
            <a:ext cx="221099" cy="2210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3387" y="282821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Unit Variance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383387" y="3146941"/>
            <a:ext cx="696682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 scale differences: individual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Head vs 1000 Head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measurements create analytical complexity requiring careful interpretation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1162288" y="4134326"/>
            <a:ext cx="147399" cy="863798"/>
          </a:xfrm>
          <a:prstGeom prst="roundRect">
            <a:avLst>
              <a:gd name="adj" fmla="val 15004"/>
            </a:avLst>
          </a:prstGeom>
          <a:solidFill>
            <a:srgbClr val="3E3E3E"/>
          </a:solidFill>
          <a:ln/>
        </p:spPr>
      </p:sp>
      <p:sp>
        <p:nvSpPr>
          <p:cNvPr id="10" name="Shape 6"/>
          <p:cNvSpPr/>
          <p:nvPr/>
        </p:nvSpPr>
        <p:spPr>
          <a:xfrm>
            <a:off x="1014889" y="4037528"/>
            <a:ext cx="442198" cy="442198"/>
          </a:xfrm>
          <a:prstGeom prst="roundRect">
            <a:avLst>
              <a:gd name="adj" fmla="val 103393"/>
            </a:avLst>
          </a:prstGeom>
          <a:solidFill>
            <a:srgbClr val="3E3E3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379" y="4148138"/>
            <a:ext cx="221099" cy="22109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604486" y="406062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Category Dominance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1604486" y="4379357"/>
            <a:ext cx="674572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Certain livestock types constitute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majority of dataset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skewing distribution patterns and requiring normalization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1383387" y="5366742"/>
            <a:ext cx="147399" cy="863798"/>
          </a:xfrm>
          <a:prstGeom prst="roundRect">
            <a:avLst>
              <a:gd name="adj" fmla="val 15004"/>
            </a:avLst>
          </a:prstGeom>
          <a:solidFill>
            <a:srgbClr val="3E3E3E"/>
          </a:solidFill>
          <a:ln/>
        </p:spPr>
      </p:sp>
      <p:sp>
        <p:nvSpPr>
          <p:cNvPr id="15" name="Shape 10"/>
          <p:cNvSpPr/>
          <p:nvPr/>
        </p:nvSpPr>
        <p:spPr>
          <a:xfrm>
            <a:off x="1235988" y="5269944"/>
            <a:ext cx="442198" cy="442198"/>
          </a:xfrm>
          <a:prstGeom prst="roundRect">
            <a:avLst>
              <a:gd name="adj" fmla="val 103393"/>
            </a:avLst>
          </a:prstGeom>
          <a:solidFill>
            <a:srgbClr val="3E3E3E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46478" y="5380553"/>
            <a:ext cx="221099" cy="22109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825585" y="529304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Regional Disparities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1825585" y="5611773"/>
            <a:ext cx="6524625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Geographic differences reveal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substantial variations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 livestock population and agricultural practices worldwide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2025-11-11T06:47:33Z</dcterms:created>
  <dcterms:modified xsi:type="dcterms:W3CDTF">2025-11-11T06:47:33Z</dcterms:modified>
</cp:coreProperties>
</file>